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488" r:id="rId2"/>
    <p:sldId id="1523" r:id="rId3"/>
    <p:sldId id="1524" r:id="rId4"/>
    <p:sldId id="1525" r:id="rId5"/>
    <p:sldId id="1532" r:id="rId6"/>
    <p:sldId id="1534" r:id="rId7"/>
    <p:sldId id="1538" r:id="rId8"/>
    <p:sldId id="1533" r:id="rId9"/>
    <p:sldId id="1537" r:id="rId10"/>
    <p:sldId id="1540" r:id="rId11"/>
    <p:sldId id="1535" r:id="rId12"/>
    <p:sldId id="1544" r:id="rId13"/>
    <p:sldId id="1571" r:id="rId14"/>
    <p:sldId id="1574" r:id="rId15"/>
    <p:sldId id="1575" r:id="rId16"/>
    <p:sldId id="1461" r:id="rId17"/>
    <p:sldId id="1543" r:id="rId18"/>
    <p:sldId id="1545" r:id="rId19"/>
    <p:sldId id="1547" r:id="rId20"/>
    <p:sldId id="1570" r:id="rId21"/>
    <p:sldId id="1548" r:id="rId22"/>
    <p:sldId id="1549" r:id="rId23"/>
    <p:sldId id="1550" r:id="rId24"/>
    <p:sldId id="1551" r:id="rId25"/>
    <p:sldId id="1552" r:id="rId26"/>
    <p:sldId id="1554" r:id="rId27"/>
    <p:sldId id="1555" r:id="rId28"/>
    <p:sldId id="1556" r:id="rId29"/>
    <p:sldId id="1541" r:id="rId30"/>
    <p:sldId id="1557" r:id="rId31"/>
    <p:sldId id="1558" r:id="rId32"/>
    <p:sldId id="1484" r:id="rId33"/>
    <p:sldId id="1485" r:id="rId34"/>
    <p:sldId id="1559" r:id="rId35"/>
    <p:sldId id="1487" r:id="rId36"/>
    <p:sldId id="1560" r:id="rId37"/>
    <p:sldId id="1561" r:id="rId38"/>
    <p:sldId id="1562" r:id="rId39"/>
    <p:sldId id="1563" r:id="rId40"/>
    <p:sldId id="1564" r:id="rId41"/>
    <p:sldId id="1565" r:id="rId42"/>
    <p:sldId id="1566" r:id="rId43"/>
    <p:sldId id="1567" r:id="rId44"/>
    <p:sldId id="1568" r:id="rId45"/>
    <p:sldId id="1572" r:id="rId46"/>
    <p:sldId id="1573" r:id="rId47"/>
    <p:sldId id="1278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91" d="100"/>
          <a:sy n="91" d="100"/>
        </p:scale>
        <p:origin x="-100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3: From MapReduce to Spark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21,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can be materialized in memory!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Compare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1531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Hadoop’s</a:t>
            </a:r>
            <a:r>
              <a:rPr lang="en-US" dirty="0" smtClean="0"/>
              <a:t> (original) </a:t>
            </a:r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Can only run MapReduce</a:t>
            </a:r>
          </a:p>
          <a:p>
            <a:pPr lvl="1"/>
            <a:r>
              <a:rPr lang="en-US" dirty="0" smtClean="0"/>
              <a:t>What if we want to run other distributed frameworks?</a:t>
            </a:r>
          </a:p>
          <a:p>
            <a:r>
              <a:rPr lang="en-US" dirty="0" smtClean="0"/>
              <a:t>YARN = Yet</a:t>
            </a:r>
            <a:r>
              <a:rPr lang="en-US" dirty="0"/>
              <a:t>-Another-Resource-</a:t>
            </a:r>
            <a:r>
              <a:rPr lang="en-US" dirty="0" smtClean="0"/>
              <a:t>Negotiator</a:t>
            </a:r>
          </a:p>
          <a:p>
            <a:pPr lvl="1"/>
            <a:r>
              <a:rPr lang="en-US" dirty="0" smtClean="0"/>
              <a:t>Provides API to develop any generic distribution application</a:t>
            </a:r>
          </a:p>
          <a:p>
            <a:pPr lvl="1"/>
            <a:r>
              <a:rPr lang="en-US" dirty="0" smtClean="0"/>
              <a:t>Handles scheduling and resource request</a:t>
            </a:r>
          </a:p>
          <a:p>
            <a:pPr lvl="1"/>
            <a:r>
              <a:rPr lang="en-US" dirty="0" smtClean="0"/>
              <a:t>MapReduce (MR2) is one such application in YARN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3735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2860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2251" y="30306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7374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2292" y="37339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475" y="46312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214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5022" y="46312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19175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57349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4042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4042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3466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3466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3976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3976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3501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2971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41220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6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71600" y="22860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22251" y="30306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9767" y="37374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92292" y="37339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5475" y="46312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2214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5022" y="46312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19175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7200" y="57349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>
            <a:stCxn id="31" idx="2"/>
            <a:endCxn id="33" idx="0"/>
          </p:cNvCxnSpPr>
          <p:nvPr/>
        </p:nvCxnSpPr>
        <p:spPr>
          <a:xfrm flipH="1">
            <a:off x="1763792" y="34042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2"/>
            <a:endCxn id="32" idx="0"/>
          </p:cNvCxnSpPr>
          <p:nvPr/>
        </p:nvCxnSpPr>
        <p:spPr>
          <a:xfrm>
            <a:off x="2523839" y="34042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2"/>
            <a:endCxn id="34" idx="0"/>
          </p:cNvCxnSpPr>
          <p:nvPr/>
        </p:nvCxnSpPr>
        <p:spPr>
          <a:xfrm flipH="1">
            <a:off x="1116408" y="43466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2"/>
            <a:endCxn id="36" idx="0"/>
          </p:cNvCxnSpPr>
          <p:nvPr/>
        </p:nvCxnSpPr>
        <p:spPr>
          <a:xfrm>
            <a:off x="1763792" y="43466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2"/>
          </p:cNvCxnSpPr>
          <p:nvPr/>
        </p:nvCxnSpPr>
        <p:spPr>
          <a:xfrm>
            <a:off x="1117232" y="53976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2"/>
          </p:cNvCxnSpPr>
          <p:nvPr/>
        </p:nvCxnSpPr>
        <p:spPr>
          <a:xfrm>
            <a:off x="2424193" y="53976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391767" y="43501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72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46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7200" y="571946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71600" y="22860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22251" y="30306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9767" y="37374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92292" y="37339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5475" y="46312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2214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5022" y="46312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19175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7200" y="57349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>
            <a:stCxn id="31" idx="2"/>
            <a:endCxn id="33" idx="0"/>
          </p:cNvCxnSpPr>
          <p:nvPr/>
        </p:nvCxnSpPr>
        <p:spPr>
          <a:xfrm flipH="1">
            <a:off x="1763792" y="34042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2"/>
            <a:endCxn id="32" idx="0"/>
          </p:cNvCxnSpPr>
          <p:nvPr/>
        </p:nvCxnSpPr>
        <p:spPr>
          <a:xfrm>
            <a:off x="2523839" y="34042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2"/>
            <a:endCxn id="34" idx="0"/>
          </p:cNvCxnSpPr>
          <p:nvPr/>
        </p:nvCxnSpPr>
        <p:spPr>
          <a:xfrm flipH="1">
            <a:off x="1116408" y="43466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2"/>
            <a:endCxn id="36" idx="0"/>
          </p:cNvCxnSpPr>
          <p:nvPr/>
        </p:nvCxnSpPr>
        <p:spPr>
          <a:xfrm>
            <a:off x="1763792" y="43466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2"/>
          </p:cNvCxnSpPr>
          <p:nvPr/>
        </p:nvCxnSpPr>
        <p:spPr>
          <a:xfrm>
            <a:off x="1117232" y="53976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2"/>
          </p:cNvCxnSpPr>
          <p:nvPr/>
        </p:nvCxnSpPr>
        <p:spPr>
          <a:xfrm>
            <a:off x="2424193" y="53976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391767" y="43501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72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46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8288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2954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2192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19812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1430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0574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2733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4560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5322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2274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81600" y="5486400"/>
            <a:ext cx="3810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So, in MapReduce, why are key-value pairs processed in sorted order in the reducer?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10908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62200" y="39579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62200" y="35814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can we optimize?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⇒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List[(K2, V2)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List[K2,V2])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MapReduce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g: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K2,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V2])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48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latin typeface="Gill Sans"/>
                <a:cs typeface="Gill Sans"/>
              </a:rPr>
              <a:t>Algorithm design, </a:t>
            </a:r>
            <a:r>
              <a:rPr lang="en-US" sz="3200" dirty="0" err="1" smtClean="0">
                <a:latin typeface="Gill Sans"/>
                <a:cs typeface="Gill Sans"/>
              </a:rPr>
              <a:t>redux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590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533400" y="2654588"/>
            <a:ext cx="2438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54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54588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52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533400" y="3416588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14600" y="3416588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416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14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533400" y="4178588"/>
            <a:ext cx="4343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78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parenthesis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14600" y="4178588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Credit to Oscar Boykin for the idea behind these slides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15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79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79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79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Commutativity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71418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0" y="4203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609600" y="3435206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7010400" y="343520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39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2514600" y="4203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609600" y="4203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uble Bracket 16"/>
          <p:cNvSpPr/>
          <p:nvPr/>
        </p:nvSpPr>
        <p:spPr bwMode="auto">
          <a:xfrm>
            <a:off x="4267200" y="3435206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swap order of operands however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8549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×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9785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-mea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825" y="1719262"/>
            <a:ext cx="5086350" cy="34194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v1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078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-mea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0" y="1308735"/>
            <a:ext cx="7372350" cy="50920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v2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-mea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1" y="1317307"/>
            <a:ext cx="5306378" cy="50834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v3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0833322">
            <a:off x="5931935" y="3205886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81800" y="4419600"/>
            <a:ext cx="2057400" cy="2231886"/>
            <a:chOff x="3238500" y="2465457"/>
            <a:chExt cx="2057400" cy="2231886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" name="Straight Arrow Connector 12"/>
            <p:cNvCxnSpPr>
              <a:stCxn id="11" idx="2"/>
              <a:endCxn id="10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2"/>
              <a:endCxn id="12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8288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2954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2192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19812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1430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0574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2733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4560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5322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2274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6388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trix-strip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112" y="1738312"/>
            <a:ext cx="8181975" cy="376237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81800" y="4114800"/>
            <a:ext cx="2057400" cy="2231886"/>
            <a:chOff x="3238500" y="2465457"/>
            <a:chExt cx="2057400" cy="223188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8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10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Synchronization: Pairs vs. Stripes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1: turn synchronization into an ordering problem</a:t>
            </a:r>
          </a:p>
          <a:p>
            <a:pPr lvl="1"/>
            <a:r>
              <a:rPr lang="en-US" dirty="0" smtClean="0"/>
              <a:t>Sort keys into correct order of computation</a:t>
            </a:r>
          </a:p>
          <a:p>
            <a:pPr lvl="1"/>
            <a:r>
              <a:rPr lang="en-US" dirty="0" smtClean="0"/>
              <a:t>Partition key space so that each reducer gets the appropriate set of partial results</a:t>
            </a:r>
          </a:p>
          <a:p>
            <a:pPr lvl="1"/>
            <a:r>
              <a:rPr lang="en-US" dirty="0" smtClean="0"/>
              <a:t>Hold state in reducer across multiple key-value pairs to perform computation</a:t>
            </a:r>
          </a:p>
          <a:p>
            <a:pPr lvl="1"/>
            <a:r>
              <a:rPr lang="en-US" dirty="0" smtClean="0"/>
              <a:t>Illustrated by the “pairs” approach</a:t>
            </a:r>
          </a:p>
          <a:p>
            <a:r>
              <a:rPr lang="en-US" dirty="0" smtClean="0"/>
              <a:t>Approach 2: construct data structures that bring partial results together</a:t>
            </a:r>
          </a:p>
          <a:p>
            <a:pPr lvl="1"/>
            <a:r>
              <a:rPr lang="en-US" dirty="0" smtClean="0"/>
              <a:t>Each reducer receives all the data it needs to complete the computation</a:t>
            </a:r>
          </a:p>
          <a:p>
            <a:pPr lvl="1"/>
            <a:r>
              <a:rPr lang="en-US" dirty="0" smtClean="0"/>
              <a:t>Illustrated by the “stripes” approach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 rot="21269192">
            <a:off x="3518934" y="52035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226345">
            <a:off x="5027830" y="2962838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0550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“Pairs”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to work:</a:t>
            </a:r>
          </a:p>
          <a:p>
            <a:pPr lvl="1"/>
            <a:r>
              <a:rPr lang="en-US" dirty="0" smtClean="0"/>
              <a:t>Must emit extra (a, *) for every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in </a:t>
            </a:r>
            <a:r>
              <a:rPr lang="en-US" dirty="0" err="1" smtClean="0"/>
              <a:t>mapper</a:t>
            </a:r>
            <a:endParaRPr lang="en-US" dirty="0" smtClean="0"/>
          </a:p>
          <a:p>
            <a:pPr lvl="1"/>
            <a:r>
              <a:rPr lang="en-US" dirty="0" smtClean="0"/>
              <a:t>Must make sure all </a:t>
            </a:r>
            <a:r>
              <a:rPr lang="en-US" dirty="0" err="1" smtClean="0"/>
              <a:t>a’s</a:t>
            </a:r>
            <a:r>
              <a:rPr lang="en-US" dirty="0" smtClean="0"/>
              <a:t> get sent to same reducer (use </a:t>
            </a:r>
            <a:r>
              <a:rPr lang="en-US" dirty="0" err="1" smtClean="0"/>
              <a:t>partitioner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make sure (a, *) comes first (define sort order)</a:t>
            </a:r>
          </a:p>
          <a:p>
            <a:pPr lvl="1"/>
            <a:r>
              <a:rPr lang="en-US" dirty="0" smtClean="0"/>
              <a:t>Must hold state in reducer across different key-value pairs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143000" y="2559050"/>
            <a:ext cx="16287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429000" y="29718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143000" y="2133600"/>
            <a:ext cx="149066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848225" y="2559050"/>
            <a:ext cx="2055813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2743200" y="2176463"/>
            <a:ext cx="3709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holds this value in memory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4889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80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Because you can’t avoid this…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And sort-based shuffling is pretty efficient!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59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228600"/>
            <a:ext cx="64770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latin typeface="Gill Sans"/>
                <a:ea typeface="+mj-ea"/>
                <a:cs typeface="Gill Sans"/>
              </a:rPr>
              <a:t>Algorithm design in a nutshell…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2 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Dataset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RDD)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4127478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b: RDD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c: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(_ + _)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54729</TotalTime>
  <Words>2311</Words>
  <Application>Microsoft Macintosh PowerPoint</Application>
  <PresentationFormat>On-screen Show (4:3)</PresentationFormat>
  <Paragraphs>435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YARN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Synchronization: Pairs vs. Stripes</vt:lpstr>
      <vt:lpstr>f(B|A): “Pairs”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11524</cp:revision>
  <dcterms:created xsi:type="dcterms:W3CDTF">2012-08-31T06:36:49Z</dcterms:created>
  <dcterms:modified xsi:type="dcterms:W3CDTF">2016-01-21T03:29:23Z</dcterms:modified>
  <cp:category/>
</cp:coreProperties>
</file>